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9" r:id="rId3"/>
    <p:sldId id="290" r:id="rId4"/>
    <p:sldId id="292" r:id="rId5"/>
    <p:sldId id="293" r:id="rId6"/>
    <p:sldId id="295" r:id="rId7"/>
    <p:sldId id="297" r:id="rId8"/>
    <p:sldId id="364" r:id="rId9"/>
    <p:sldId id="298" r:id="rId10"/>
    <p:sldId id="330" r:id="rId11"/>
    <p:sldId id="366" r:id="rId12"/>
    <p:sldId id="367" r:id="rId13"/>
    <p:sldId id="368" r:id="rId14"/>
    <p:sldId id="369" r:id="rId15"/>
    <p:sldId id="370" r:id="rId16"/>
    <p:sldId id="331" r:id="rId17"/>
    <p:sldId id="371" r:id="rId18"/>
    <p:sldId id="332" r:id="rId19"/>
    <p:sldId id="333" r:id="rId20"/>
    <p:sldId id="334" r:id="rId21"/>
    <p:sldId id="335" r:id="rId22"/>
    <p:sldId id="283" r:id="rId23"/>
    <p:sldId id="284" r:id="rId24"/>
    <p:sldId id="351" r:id="rId25"/>
    <p:sldId id="336" r:id="rId26"/>
    <p:sldId id="338" r:id="rId27"/>
    <p:sldId id="341" r:id="rId28"/>
    <p:sldId id="342" r:id="rId29"/>
    <p:sldId id="343" r:id="rId30"/>
    <p:sldId id="346" r:id="rId31"/>
    <p:sldId id="349" r:id="rId32"/>
    <p:sldId id="340" r:id="rId33"/>
    <p:sldId id="285" r:id="rId34"/>
    <p:sldId id="339" r:id="rId35"/>
    <p:sldId id="261" r:id="rId36"/>
    <p:sldId id="28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4113B-5534-4885-81B7-00D924D1E68B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13F05-0740-4B5C-97EE-3707EDADCB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3631842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网络安全等级保护 </a:t>
            </a:r>
            <a:r>
              <a:rPr lang="en-US" altLang="zh-CN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2.0</a:t>
            </a: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lang="zh-CN" altLang="en-US" sz="80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     </a:t>
            </a:r>
            <a:r>
              <a:rPr lang="en-US" altLang="zh-CN" sz="36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lang="zh-CN" altLang="en-US" sz="36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关键安全技术应用探讨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631842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2"/>
          <p:cNvSpPr>
            <a:spLocks noGrp="1" noChangeArrowheads="1"/>
          </p:cNvSpPr>
          <p:nvPr/>
        </p:nvSpPr>
        <p:spPr bwMode="auto">
          <a:xfrm>
            <a:off x="2895600" y="5036865"/>
            <a:ext cx="6400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自然资源部信息中心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9" name="组合 4099"/>
          <p:cNvGrpSpPr>
            <a:grpSpLocks noChangeAspect="1"/>
          </p:cNvGrpSpPr>
          <p:nvPr/>
        </p:nvGrpSpPr>
        <p:grpSpPr bwMode="auto">
          <a:xfrm>
            <a:off x="8985518" y="2576789"/>
            <a:ext cx="3206750" cy="2212975"/>
            <a:chOff x="0" y="0"/>
            <a:chExt cx="5050" cy="3484"/>
          </a:xfrm>
        </p:grpSpPr>
        <p:pic>
          <p:nvPicPr>
            <p:cNvPr id="10" name="图片 4100" descr="20140811121255798_副本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" y="114"/>
              <a:ext cx="2098" cy="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4101" descr="A000220150319B33PPIC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50" cy="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15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可信计算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未形成产业链，没有生态</a:t>
            </a:r>
            <a:endParaRPr kumimoji="0" lang="zh-C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3230" y="1512570"/>
            <a:ext cx="7216140" cy="986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疑惑</a:t>
            </a: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可信到底如何做？成本多少？有啥产品？ 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全面可信具备不具备实施条件？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三级是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还是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应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？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一级、二级还要不要可信？面广量大，操作性到底如何？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而现实：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产品单一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厂商有限</a:t>
            </a:r>
            <a:b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</a:b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价格太高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性能太差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没有形成一个良性的生态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         </a:t>
            </a:r>
            <a:r>
              <a:rPr lang="zh-CN" altLang="en-US" sz="4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？！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2" name="对象 1"/>
          <p:cNvGraphicFramePr/>
          <p:nvPr/>
        </p:nvGraphicFramePr>
        <p:xfrm>
          <a:off x="129540" y="2432685"/>
          <a:ext cx="3248025" cy="341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3" imgW="1981200" imgH="1428750" progId="Paint.Picture">
                  <p:embed/>
                </p:oleObj>
              </mc:Choice>
              <mc:Fallback>
                <p:oleObj r:id="rId3" imgW="1981200" imgH="1428750" progId="Paint.Picture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" y="2432685"/>
                        <a:ext cx="3248025" cy="3417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611995" y="4442460"/>
            <a:ext cx="2277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</a:rPr>
              <a:t>决策难啊！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334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：可信计算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2.0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是充分协商的结果</a:t>
            </a:r>
          </a:p>
        </p:txBody>
      </p:sp>
      <p:sp>
        <p:nvSpPr>
          <p:cNvPr id="3" name="矩形 2"/>
          <p:cNvSpPr/>
          <p:nvPr/>
        </p:nvSpPr>
        <p:spPr>
          <a:xfrm>
            <a:off x="3686175" y="1501775"/>
            <a:ext cx="7955915" cy="5716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行政主管理部门：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充分调研，反复论证、反复听取各方意见、权衡得失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咨询会、论证会、协调会、意见征询会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                                  （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/>
                <a:ea typeface="宋体" panose="02010600030101010101" pitchFamily="2" charset="-122"/>
                <a:sym typeface="+mn-ea"/>
              </a:rPr>
              <a:t>认真与负责）</a:t>
            </a:r>
            <a:endParaRPr lang="zh-CN" altLang="en-US" sz="2000" b="1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各方专家：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一再解释与沟通，会上会下           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                                   （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/>
                <a:ea typeface="宋体" panose="02010600030101010101" pitchFamily="2" charset="-122"/>
                <a:sym typeface="+mn-ea"/>
              </a:rPr>
              <a:t>科学与执着）</a:t>
            </a:r>
            <a:endParaRPr lang="zh-CN" altLang="en-US" sz="2000" b="1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行业部门与用户：</a:t>
            </a: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研究、讨论、提出建议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                                  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en-US" sz="2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/>
                <a:ea typeface="宋体" panose="02010600030101010101" pitchFamily="2" charset="-122"/>
                <a:sym typeface="+mn-ea"/>
              </a:rPr>
              <a:t>现实可行性、可操作）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</a:t>
            </a: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充分协商的结果       ！真的不容易！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7413" name="图片 17412" descr="SX000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420"/>
            <a:ext cx="2588260" cy="4948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15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：可信计算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三点认识</a:t>
            </a:r>
          </a:p>
        </p:txBody>
      </p:sp>
      <p:grpSp>
        <p:nvGrpSpPr>
          <p:cNvPr id="21" name="组合 26629"/>
          <p:cNvGrpSpPr/>
          <p:nvPr/>
        </p:nvGrpSpPr>
        <p:grpSpPr bwMode="auto">
          <a:xfrm>
            <a:off x="784104" y="2231226"/>
            <a:ext cx="1779699" cy="2535580"/>
            <a:chOff x="0" y="0"/>
            <a:chExt cx="2041" cy="2908"/>
          </a:xfrm>
        </p:grpSpPr>
        <p:sp>
          <p:nvSpPr>
            <p:cNvPr id="22" name="云形标注1 238"/>
            <p:cNvSpPr>
              <a:spLocks noChangeArrowheads="1"/>
            </p:cNvSpPr>
            <p:nvPr/>
          </p:nvSpPr>
          <p:spPr bwMode="auto">
            <a:xfrm>
              <a:off x="567" y="0"/>
              <a:ext cx="1474" cy="966"/>
            </a:xfrm>
            <a:custGeom>
              <a:avLst/>
              <a:gdLst>
                <a:gd name="T0" fmla="*/ 273631 w 7221640"/>
                <a:gd name="T1" fmla="*/ 6192688 h 6408712"/>
                <a:gd name="T2" fmla="*/ 403246 w 7221640"/>
                <a:gd name="T3" fmla="*/ 6300700 h 6408712"/>
                <a:gd name="T4" fmla="*/ 273631 w 7221640"/>
                <a:gd name="T5" fmla="*/ 6408712 h 6408712"/>
                <a:gd name="T6" fmla="*/ 144016 w 7221640"/>
                <a:gd name="T7" fmla="*/ 6300700 h 6408712"/>
                <a:gd name="T8" fmla="*/ 273631 w 7221640"/>
                <a:gd name="T9" fmla="*/ 6192688 h 6408712"/>
                <a:gd name="T10" fmla="*/ 720080 w 7221640"/>
                <a:gd name="T11" fmla="*/ 5633983 h 6408712"/>
                <a:gd name="T12" fmla="*/ 936104 w 7221640"/>
                <a:gd name="T13" fmla="*/ 5814003 h 6408712"/>
                <a:gd name="T14" fmla="*/ 720080 w 7221640"/>
                <a:gd name="T15" fmla="*/ 5994023 h 6408712"/>
                <a:gd name="T16" fmla="*/ 504056 w 7221640"/>
                <a:gd name="T17" fmla="*/ 5814003 h 6408712"/>
                <a:gd name="T18" fmla="*/ 720080 w 7221640"/>
                <a:gd name="T19" fmla="*/ 5633983 h 6408712"/>
                <a:gd name="T20" fmla="*/ 1296144 w 7221640"/>
                <a:gd name="T21" fmla="*/ 4752528 h 6408712"/>
                <a:gd name="T22" fmla="*/ 1728193 w 7221640"/>
                <a:gd name="T23" fmla="*/ 5112568 h 6408712"/>
                <a:gd name="T24" fmla="*/ 1296144 w 7221640"/>
                <a:gd name="T25" fmla="*/ 5472608 h 6408712"/>
                <a:gd name="T26" fmla="*/ 864096 w 7221640"/>
                <a:gd name="T27" fmla="*/ 5112568 h 6408712"/>
                <a:gd name="T28" fmla="*/ 1296144 w 7221640"/>
                <a:gd name="T29" fmla="*/ 4752528 h 6408712"/>
                <a:gd name="T30" fmla="*/ 3966529 w 7221640"/>
                <a:gd name="T31" fmla="*/ 0 h 6408712"/>
                <a:gd name="T32" fmla="*/ 6044856 w 7221640"/>
                <a:gd name="T33" fmla="*/ 1859443 h 6408712"/>
                <a:gd name="T34" fmla="*/ 6016461 w 7221640"/>
                <a:gd name="T35" fmla="*/ 2153116 h 6408712"/>
                <a:gd name="T36" fmla="*/ 7221640 w 7221640"/>
                <a:gd name="T37" fmla="*/ 3272698 h 6408712"/>
                <a:gd name="T38" fmla="*/ 6274866 w 7221640"/>
                <a:gd name="T39" fmla="*/ 4337852 h 6408712"/>
                <a:gd name="T40" fmla="*/ 5864215 w 7221640"/>
                <a:gd name="T41" fmla="*/ 4411133 h 6408712"/>
                <a:gd name="T42" fmla="*/ 5779539 w 7221640"/>
                <a:gd name="T43" fmla="*/ 4411133 h 6408712"/>
                <a:gd name="T44" fmla="*/ 1623088 w 7221640"/>
                <a:gd name="T45" fmla="*/ 4411133 h 6408712"/>
                <a:gd name="T46" fmla="*/ 1442101 w 7221640"/>
                <a:gd name="T47" fmla="*/ 4411133 h 6408712"/>
                <a:gd name="T48" fmla="*/ 0 w 7221640"/>
                <a:gd name="T49" fmla="*/ 3272698 h 6408712"/>
                <a:gd name="T50" fmla="*/ 864383 w 7221640"/>
                <a:gd name="T51" fmla="*/ 2230755 h 6408712"/>
                <a:gd name="T52" fmla="*/ 1344226 w 7221640"/>
                <a:gd name="T53" fmla="*/ 1631017 h 6408712"/>
                <a:gd name="T54" fmla="*/ 1513328 w 7221640"/>
                <a:gd name="T55" fmla="*/ 1599886 h 6408712"/>
                <a:gd name="T56" fmla="*/ 1898454 w 7221640"/>
                <a:gd name="T57" fmla="*/ 1677813 h 6408712"/>
                <a:gd name="T58" fmla="*/ 3966529 w 7221640"/>
                <a:gd name="T59" fmla="*/ 0 h 6408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21640" h="6408712">
                  <a:moveTo>
                    <a:pt x="273631" y="6192688"/>
                  </a:moveTo>
                  <a:cubicBezTo>
                    <a:pt x="345215" y="6192688"/>
                    <a:pt x="403246" y="6241047"/>
                    <a:pt x="403246" y="6300700"/>
                  </a:cubicBezTo>
                  <a:cubicBezTo>
                    <a:pt x="403246" y="6360353"/>
                    <a:pt x="345215" y="6408712"/>
                    <a:pt x="273631" y="6408712"/>
                  </a:cubicBezTo>
                  <a:cubicBezTo>
                    <a:pt x="202047" y="6408712"/>
                    <a:pt x="144016" y="6360353"/>
                    <a:pt x="144016" y="6300700"/>
                  </a:cubicBezTo>
                  <a:cubicBezTo>
                    <a:pt x="144016" y="6241047"/>
                    <a:pt x="202047" y="6192688"/>
                    <a:pt x="273631" y="6192688"/>
                  </a:cubicBezTo>
                  <a:close/>
                  <a:moveTo>
                    <a:pt x="720080" y="5633983"/>
                  </a:moveTo>
                  <a:cubicBezTo>
                    <a:pt x="839387" y="5633983"/>
                    <a:pt x="936104" y="5714581"/>
                    <a:pt x="936104" y="5814003"/>
                  </a:cubicBezTo>
                  <a:cubicBezTo>
                    <a:pt x="936104" y="5913425"/>
                    <a:pt x="839387" y="5994023"/>
                    <a:pt x="720080" y="5994023"/>
                  </a:cubicBezTo>
                  <a:cubicBezTo>
                    <a:pt x="600773" y="5994023"/>
                    <a:pt x="504056" y="5913425"/>
                    <a:pt x="504056" y="5814003"/>
                  </a:cubicBezTo>
                  <a:cubicBezTo>
                    <a:pt x="504056" y="5714581"/>
                    <a:pt x="600773" y="5633983"/>
                    <a:pt x="720080" y="5633983"/>
                  </a:cubicBezTo>
                  <a:close/>
                  <a:moveTo>
                    <a:pt x="1296144" y="4752528"/>
                  </a:moveTo>
                  <a:cubicBezTo>
                    <a:pt x="1534759" y="4752528"/>
                    <a:pt x="1728193" y="4913723"/>
                    <a:pt x="1728193" y="5112568"/>
                  </a:cubicBezTo>
                  <a:cubicBezTo>
                    <a:pt x="1728193" y="5311413"/>
                    <a:pt x="1534759" y="5472608"/>
                    <a:pt x="1296144" y="5472608"/>
                  </a:cubicBezTo>
                  <a:cubicBezTo>
                    <a:pt x="1057530" y="5472608"/>
                    <a:pt x="864096" y="5311413"/>
                    <a:pt x="864096" y="5112568"/>
                  </a:cubicBezTo>
                  <a:cubicBezTo>
                    <a:pt x="864096" y="4913723"/>
                    <a:pt x="1057530" y="4752528"/>
                    <a:pt x="1296144" y="4752528"/>
                  </a:cubicBezTo>
                  <a:close/>
                  <a:moveTo>
                    <a:pt x="3966529" y="0"/>
                  </a:moveTo>
                  <a:cubicBezTo>
                    <a:pt x="5114352" y="0"/>
                    <a:pt x="6044856" y="832504"/>
                    <a:pt x="6044856" y="1859443"/>
                  </a:cubicBezTo>
                  <a:cubicBezTo>
                    <a:pt x="6044856" y="1959497"/>
                    <a:pt x="6036024" y="2057708"/>
                    <a:pt x="6016461" y="2153116"/>
                  </a:cubicBezTo>
                  <a:cubicBezTo>
                    <a:pt x="6700482" y="2239030"/>
                    <a:pt x="7221640" y="2707824"/>
                    <a:pt x="7221640" y="3272698"/>
                  </a:cubicBezTo>
                  <a:cubicBezTo>
                    <a:pt x="7221640" y="3763638"/>
                    <a:pt x="6828000" y="4181987"/>
                    <a:pt x="6274866" y="4337852"/>
                  </a:cubicBezTo>
                  <a:cubicBezTo>
                    <a:pt x="6148538" y="4385349"/>
                    <a:pt x="6009751" y="4411133"/>
                    <a:pt x="5864215" y="4411133"/>
                  </a:cubicBezTo>
                  <a:lnTo>
                    <a:pt x="5779539" y="4411133"/>
                  </a:lnTo>
                  <a:lnTo>
                    <a:pt x="1623088" y="4411133"/>
                  </a:lnTo>
                  <a:lnTo>
                    <a:pt x="1442101" y="4411133"/>
                  </a:lnTo>
                  <a:cubicBezTo>
                    <a:pt x="645653" y="4411133"/>
                    <a:pt x="0" y="3901436"/>
                    <a:pt x="0" y="3272698"/>
                  </a:cubicBezTo>
                  <a:cubicBezTo>
                    <a:pt x="0" y="2806304"/>
                    <a:pt x="355272" y="2405416"/>
                    <a:pt x="864383" y="2230755"/>
                  </a:cubicBezTo>
                  <a:cubicBezTo>
                    <a:pt x="911564" y="1943620"/>
                    <a:pt x="1082327" y="1714243"/>
                    <a:pt x="1344226" y="1631017"/>
                  </a:cubicBezTo>
                  <a:cubicBezTo>
                    <a:pt x="1399423" y="1613479"/>
                    <a:pt x="1456059" y="1603265"/>
                    <a:pt x="1513328" y="1599886"/>
                  </a:cubicBezTo>
                  <a:cubicBezTo>
                    <a:pt x="1642027" y="1592274"/>
                    <a:pt x="1773951" y="1619161"/>
                    <a:pt x="1898454" y="1677813"/>
                  </a:cubicBezTo>
                  <a:cubicBezTo>
                    <a:pt x="2000054" y="736088"/>
                    <a:pt x="2887216" y="0"/>
                    <a:pt x="3966529" y="0"/>
                  </a:cubicBezTo>
                  <a:close/>
                </a:path>
              </a:pathLst>
            </a:custGeom>
            <a:solidFill>
              <a:srgbClr val="E2ECF6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2ECF6"/>
              </a:extrusionClr>
              <a:contourClr>
                <a:srgbClr val="E2ECF6"/>
              </a:contourClr>
            </a:sp3d>
            <a:extLst>
              <a:ext uri="{91240B29-F687-4F45-9708-019B960494DF}">
                <a14:hiddenLine xmlns:a14="http://schemas.microsoft.com/office/drawing/2010/main" w="28575">
                  <a:noFill/>
                  <a:round/>
                </a14:hiddenLine>
              </a:ext>
            </a:extLst>
          </p:spPr>
          <p:txBody>
            <a:bodyPr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23" name="图片 26631" descr="A000220150318G54PPI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78"/>
              <a:ext cx="1214" cy="1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3050540" y="1646555"/>
            <a:ext cx="8385175" cy="4609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标准的全面适用，是个逐步推进的过程：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1.0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初始，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缺啥补啥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是否还有人记得？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2.0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不是推倒重来、不是否定过去，是渐行渐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进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                                  </a:t>
            </a:r>
            <a:endParaRPr lang="zh-CN" altLang="en-US" sz="2000" b="1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标准的引领作用：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标准的滞后性与先导性共存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2.0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以可信与密码全面使用为引导，不是强制          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                                   </a:t>
            </a:r>
            <a:endParaRPr lang="zh-CN" altLang="en-US" sz="2000" b="1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有标准，才有产业：</a:t>
            </a: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可信，就要有产品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有需求，就会有市场、有产业的发展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</a:t>
            </a: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（有如安全可靠）</a:t>
            </a:r>
            <a:r>
              <a:rPr lang="en-US" altLang="zh-CN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</a:t>
            </a: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15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：可信计算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走出象牙塔</a:t>
            </a:r>
          </a:p>
        </p:txBody>
      </p:sp>
      <p:sp>
        <p:nvSpPr>
          <p:cNvPr id="3" name="矩形 2"/>
          <p:cNvSpPr/>
          <p:nvPr/>
        </p:nvSpPr>
        <p:spPr>
          <a:xfrm>
            <a:off x="3050540" y="1646555"/>
            <a:ext cx="8385175" cy="3193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可信并不高深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——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应从 学术走向全面的技术实现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走向广泛的产品提供 </a:t>
            </a: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</a:t>
            </a:r>
            <a:r>
              <a:rPr lang="zh-CN" altLang="en-US" sz="6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产品   产业  生态</a:t>
            </a:r>
            <a:r>
              <a:rPr lang="en-US" altLang="zh-CN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</a:t>
            </a: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timg5BIL34T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" y="2887345"/>
            <a:ext cx="2710815" cy="2212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15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：可信计算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从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“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软实现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”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逐步过渡到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“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硬实现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”</a:t>
            </a:r>
          </a:p>
        </p:txBody>
      </p:sp>
      <p:sp>
        <p:nvSpPr>
          <p:cNvPr id="3" name="矩形 2"/>
          <p:cNvSpPr/>
          <p:nvPr/>
        </p:nvSpPr>
        <p:spPr>
          <a:xfrm>
            <a:off x="3050540" y="1646555"/>
            <a:ext cx="8385175" cy="467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可信芯片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——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从软实现开始，不纠结于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TPM</a:t>
            </a:r>
            <a:endParaRPr lang="zh-CN" altLang="en-US" sz="24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有需求、有取代，才有最终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TPM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的成熟 </a:t>
            </a: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</a:t>
            </a:r>
            <a:r>
              <a:rPr lang="zh-CN" altLang="en-US" sz="6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当前业内仅有的几家声称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可信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的厂商，并未采用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TPM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en-US" altLang="zh-CN" sz="2000" b="1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en-US" altLang="zh-CN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</a:t>
            </a: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向仅有的两三家“可信”厂商致敬！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——因他们的执着与付出，才有今天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纠结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endParaRPr 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但仅靠他们，撑不起可信的蓝天！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</a:t>
            </a: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——只有更多厂商的参与，才有未来的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可操作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endParaRPr 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timgA6VAF44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865"/>
            <a:ext cx="3333115" cy="2682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15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可信计算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安全计算环境</a:t>
            </a:r>
          </a:p>
        </p:txBody>
      </p:sp>
      <p:sp>
        <p:nvSpPr>
          <p:cNvPr id="3" name="矩形 2"/>
          <p:cNvSpPr/>
          <p:nvPr/>
        </p:nvSpPr>
        <p:spPr>
          <a:xfrm>
            <a:off x="2996565" y="1644015"/>
            <a:ext cx="7216140" cy="792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首先是 操作系统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希望国产操作系统厂商推出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可信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操作系统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操作系统厂商最具优势，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BIOS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验证、操作系统验证、核心进程监控、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应用程序白名单机制、关键配置密存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有谁更比操作系统厂商更有优势？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对于国产操作系统，应不再有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服务器加固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一说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（服务器端主要是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Linux</a:t>
            </a: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Windows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越来越少）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若国产操作系统可为，国产数据库亦可为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尤其有安全可靠领域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timgLFV7W8V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1160"/>
            <a:ext cx="3028315" cy="1552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可信计算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安全计算环境</a:t>
            </a:r>
          </a:p>
        </p:txBody>
      </p:sp>
      <p:sp>
        <p:nvSpPr>
          <p:cNvPr id="3" name="矩形 2"/>
          <p:cNvSpPr/>
          <p:nvPr/>
        </p:nvSpPr>
        <p:spPr>
          <a:xfrm>
            <a:off x="2996565" y="1644015"/>
            <a:ext cx="7216140" cy="6812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其次  路由与交换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厂商实力都很强，基于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可信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理念对硬件中的操作系统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进行改造不应很难，关键取决于市场或政策可否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倒逼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硬件的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BIOS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验证、内置操作系统验证、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核心进程监控、关键配置保护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只要先不采用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TPM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硬件，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我个人向硬件厂商咨询的答复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      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软件改造并不很难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" name="图片 7" descr="timgZJWGE45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3410"/>
            <a:ext cx="3093085" cy="20948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可信计算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安全区域边界</a:t>
            </a:r>
          </a:p>
        </p:txBody>
      </p:sp>
      <p:sp>
        <p:nvSpPr>
          <p:cNvPr id="3" name="矩形 2"/>
          <p:cNvSpPr/>
          <p:nvPr/>
        </p:nvSpPr>
        <p:spPr>
          <a:xfrm>
            <a:off x="2996565" y="1644015"/>
            <a:ext cx="7216140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再次  防火墙等安全边界设备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大部分厂商基于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Linux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更改的内核操作系统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部分基于其他开源的内核，拷贝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铁盒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厂商能力相差大，对小厂商艰难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但对于实力强的厂商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只要先不采用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TPM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硬件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个人咨询的答复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  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软件改造也不很难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调侃：天天喊可信的厂商，真的可信起来，自己反而边缘化了！     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7180"/>
            <a:ext cx="2914650" cy="23234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可信计算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可信产品认证</a:t>
            </a:r>
          </a:p>
        </p:txBody>
      </p:sp>
      <p:sp>
        <p:nvSpPr>
          <p:cNvPr id="3" name="矩形 2"/>
          <p:cNvSpPr/>
          <p:nvPr/>
        </p:nvSpPr>
        <p:spPr>
          <a:xfrm>
            <a:off x="3017520" y="1461770"/>
            <a:ext cx="7216140" cy="749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建议</a:t>
            </a: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安全相关管理部门认可  可信操作系统、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可信防火墙等可信产品概念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安全产品认证单位 认证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可信操作系统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等可信产品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替代当前  安全操作系统、安全数据库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等级保护测评单位认可经可信认证的产品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安全通信网络  中的可信验证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安全计算环境  中的可信验证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安全区域边界  中的可信验证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（不是不可为，而是没有为）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再次呼吁所有产品商加入可信要素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而不是依赖于某几个专门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可信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厂商                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O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670"/>
            <a:ext cx="2670810" cy="3016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15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密码技术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安全的最后一道防线</a:t>
            </a:r>
            <a:endParaRPr kumimoji="0" lang="zh-C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7520" y="1461770"/>
            <a:ext cx="7216140" cy="497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b="1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等保条例：  增加密码管理部分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等级保护基本要求（报批稿）：密码相关条款众多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都知道：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密码技术是信息安全、特别是数据安全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——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最后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一道防线 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但是：</a:t>
            </a:r>
            <a:endParaRPr lang="zh-CN" altLang="en-US" sz="28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在网络安全中强调密码技术的应用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从未如现在这般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" name="Picture 4" descr="office6\wpsassist\cache\A000220150318R50P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6" y="2647896"/>
            <a:ext cx="2008022" cy="201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3892" y="122092"/>
            <a:ext cx="71778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网络安全等级保护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从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1.0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到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的变与不变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08855" y="2148205"/>
            <a:ext cx="7216140" cy="433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4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网络安全法</a:t>
            </a: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4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被动保护、主动防御</a:t>
            </a: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4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态势感知、攻防对抗</a:t>
            </a: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4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三重防护一个中心</a:t>
            </a: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4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可信计算，基于可信根的验证</a:t>
            </a: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4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密码技术</a:t>
            </a: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4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基本要求</a:t>
            </a:r>
            <a:r>
              <a:rPr lang="zh-CN" altLang="en-US" sz="24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目录结构</a:t>
            </a:r>
            <a:r>
              <a:rPr lang="zh-CN" altLang="en-US" sz="24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变化</a:t>
            </a:r>
            <a:r>
              <a:rPr lang="zh-CN" altLang="en-US" sz="24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 </a:t>
            </a:r>
            <a:endParaRPr lang="zh-CN" altLang="en-US" sz="36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    </a:t>
            </a:r>
            <a:br>
              <a:rPr lang="zh-CN" altLang="en-US" sz="36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</a:br>
            <a:r>
              <a:rPr lang="zh-CN" altLang="en-US" sz="36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     </a:t>
            </a:r>
            <a:endParaRPr lang="zh-CN" altLang="en-US" sz="24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9" name="Picture 4" descr="图片1_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726055"/>
            <a:ext cx="244094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15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密码技术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实际应用探索</a:t>
            </a:r>
            <a:endParaRPr kumimoji="0" lang="zh-C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77535" y="1833880"/>
            <a:ext cx="6035675" cy="4092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b="1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政务内网、业务网、互联网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分别部署一套  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统一密钥管理系统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            统一密码服务平台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0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+mn-ea"/>
              </a:rPr>
              <a:t>传输加密 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0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+mn-ea"/>
              </a:rPr>
              <a:t>存储加密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lang="zh-CN" altLang="en-US" sz="200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+mn-ea"/>
              </a:rPr>
              <a:t>密文计算    </a:t>
            </a:r>
            <a:r>
              <a:rPr lang="zh-CN" altLang="en-US" sz="200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+mn-ea"/>
              </a:rPr>
              <a:t>         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9" name="Picture 4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793404"/>
            <a:ext cx="4505906" cy="32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37896"/>
          <p:cNvSpPr>
            <a:spLocks noChangeArrowheads="1"/>
          </p:cNvSpPr>
          <p:nvPr/>
        </p:nvSpPr>
        <p:spPr bwMode="auto">
          <a:xfrm>
            <a:off x="1145054" y="1881188"/>
            <a:ext cx="741680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不完全依赖于线路的信源加密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无论是 数据交换、数据采集与分发、应用交互</a:t>
            </a:r>
          </a:p>
        </p:txBody>
      </p:sp>
      <p:sp>
        <p:nvSpPr>
          <p:cNvPr id="12" name="直接连接符 37898"/>
          <p:cNvSpPr>
            <a:spLocks noChangeShapeType="1"/>
          </p:cNvSpPr>
          <p:nvPr/>
        </p:nvSpPr>
        <p:spPr bwMode="auto">
          <a:xfrm>
            <a:off x="4815556" y="4539614"/>
            <a:ext cx="442912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33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37899"/>
          <p:cNvSpPr>
            <a:spLocks noChangeArrowheads="1"/>
          </p:cNvSpPr>
          <p:nvPr/>
        </p:nvSpPr>
        <p:spPr bwMode="auto">
          <a:xfrm>
            <a:off x="5283868" y="4934902"/>
            <a:ext cx="34369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IP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线路加密机  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SSL   VPN</a:t>
            </a:r>
          </a:p>
        </p:txBody>
      </p:sp>
      <p:sp>
        <p:nvSpPr>
          <p:cNvPr id="14" name="椭圆 37901"/>
          <p:cNvSpPr>
            <a:spLocks noChangeArrowheads="1"/>
          </p:cNvSpPr>
          <p:nvPr/>
        </p:nvSpPr>
        <p:spPr bwMode="auto">
          <a:xfrm>
            <a:off x="5175918" y="3890327"/>
            <a:ext cx="1403350" cy="395287"/>
          </a:xfrm>
          <a:prstGeom prst="ellipse">
            <a:avLst/>
          </a:prstGeom>
          <a:solidFill>
            <a:srgbClr val="E2ECF6"/>
          </a:solidFill>
          <a:ln w="9525">
            <a:solidFill>
              <a:srgbClr val="2E4C6B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密文数据包</a:t>
            </a:r>
          </a:p>
        </p:txBody>
      </p:sp>
      <p:sp>
        <p:nvSpPr>
          <p:cNvPr id="15" name="椭圆 37902"/>
          <p:cNvSpPr>
            <a:spLocks noChangeArrowheads="1"/>
          </p:cNvSpPr>
          <p:nvPr/>
        </p:nvSpPr>
        <p:spPr bwMode="auto">
          <a:xfrm>
            <a:off x="7064249" y="3890326"/>
            <a:ext cx="1403350" cy="395287"/>
          </a:xfrm>
          <a:prstGeom prst="ellipse">
            <a:avLst/>
          </a:prstGeom>
          <a:solidFill>
            <a:srgbClr val="E2ECF6"/>
          </a:solidFill>
          <a:ln w="9525">
            <a:solidFill>
              <a:srgbClr val="2E4C6B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密文语义包</a:t>
            </a:r>
          </a:p>
        </p:txBody>
      </p:sp>
      <p:sp>
        <p:nvSpPr>
          <p:cNvPr id="16" name="椭圆 37901"/>
          <p:cNvSpPr>
            <a:spLocks noChangeArrowheads="1"/>
          </p:cNvSpPr>
          <p:nvPr/>
        </p:nvSpPr>
        <p:spPr bwMode="auto">
          <a:xfrm>
            <a:off x="5187031" y="3890327"/>
            <a:ext cx="1403350" cy="395287"/>
          </a:xfrm>
          <a:prstGeom prst="ellipse">
            <a:avLst/>
          </a:prstGeom>
          <a:solidFill>
            <a:srgbClr val="E2ECF6"/>
          </a:solidFill>
          <a:ln w="9525">
            <a:solidFill>
              <a:srgbClr val="2E4C6B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密文数据包</a:t>
            </a:r>
          </a:p>
        </p:txBody>
      </p:sp>
      <p:pic>
        <p:nvPicPr>
          <p:cNvPr id="18" name="图片 38936" descr="数据库服务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008" y="3683317"/>
            <a:ext cx="1843088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10245" descr="A000220150322G95PP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97" y="3515200"/>
            <a:ext cx="2875400" cy="222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密码技术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传输加密，不完全依赖线路安全措施</a:t>
            </a:r>
            <a:endParaRPr kumimoji="0" lang="zh-C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37896"/>
          <p:cNvSpPr>
            <a:spLocks noChangeArrowheads="1"/>
          </p:cNvSpPr>
          <p:nvPr/>
        </p:nvSpPr>
        <p:spPr bwMode="auto">
          <a:xfrm>
            <a:off x="1190131" y="1881188"/>
            <a:ext cx="7416800" cy="569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数据存储加密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   </a:t>
            </a:r>
            <a:b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在数据库字段中，敏感信息加密存储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防系统管理员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防数据库管理员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防服务商</a:t>
            </a:r>
          </a:p>
          <a:p>
            <a:pPr marL="342900" marR="0" lvl="0" indent="-3429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防网络窃密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1" i="0" u="none" strike="noStrike" kern="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37891"/>
          <p:cNvSpPr txBox="1">
            <a:spLocks noChangeArrowheads="1"/>
          </p:cNvSpPr>
          <p:nvPr/>
        </p:nvSpPr>
        <p:spPr bwMode="auto">
          <a:xfrm>
            <a:off x="8495924" y="5577276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数据库服务器</a:t>
            </a:r>
          </a:p>
        </p:txBody>
      </p:sp>
      <p:sp>
        <p:nvSpPr>
          <p:cNvPr id="20" name="直接连接符 37898"/>
          <p:cNvSpPr>
            <a:spLocks noChangeShapeType="1"/>
          </p:cNvSpPr>
          <p:nvPr/>
        </p:nvSpPr>
        <p:spPr bwMode="auto">
          <a:xfrm flipV="1">
            <a:off x="7353559" y="4215836"/>
            <a:ext cx="2940050" cy="158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srgbClr val="0033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37903"/>
          <p:cNvSpPr txBox="1">
            <a:spLocks noChangeArrowheads="1"/>
          </p:cNvSpPr>
          <p:nvPr/>
        </p:nvSpPr>
        <p:spPr bwMode="auto">
          <a:xfrm>
            <a:off x="5375042" y="5075192"/>
            <a:ext cx="1547813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应用服务器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37901"/>
          <p:cNvSpPr>
            <a:spLocks noChangeArrowheads="1"/>
          </p:cNvSpPr>
          <p:nvPr/>
        </p:nvSpPr>
        <p:spPr bwMode="auto">
          <a:xfrm>
            <a:off x="8029834" y="4418243"/>
            <a:ext cx="1403350" cy="395287"/>
          </a:xfrm>
          <a:prstGeom prst="ellipse">
            <a:avLst/>
          </a:prstGeom>
          <a:solidFill>
            <a:srgbClr val="E2ECF6"/>
          </a:solidFill>
          <a:ln w="9525">
            <a:solidFill>
              <a:srgbClr val="2E4C6B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密文数据包</a:t>
            </a:r>
          </a:p>
        </p:txBody>
      </p:sp>
      <p:pic>
        <p:nvPicPr>
          <p:cNvPr id="24" name="图片 38936" descr="数据库服务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459" y="3750699"/>
            <a:ext cx="1843088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38933" descr="加密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34" y="3118874"/>
            <a:ext cx="180022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密码技术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存储加密，防内鬼防外鬼</a:t>
            </a:r>
            <a:endParaRPr kumimoji="0" lang="zh-C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40962"/>
          <p:cNvSpPr txBox="1">
            <a:spLocks noChangeArrowheads="1"/>
          </p:cNvSpPr>
          <p:nvPr/>
        </p:nvSpPr>
        <p:spPr bwMode="auto">
          <a:xfrm>
            <a:off x="5572220" y="3370977"/>
            <a:ext cx="46085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Decode(Data)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Encode(Data)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17486" y="2641822"/>
            <a:ext cx="5260975" cy="890588"/>
          </a:xfrm>
          <a:prstGeom prst="rect">
            <a:avLst/>
          </a:prstGeom>
        </p:spPr>
        <p:txBody>
          <a:bodyPr vert="horz" lIns="68580" tIns="34290" rIns="68580" bIns="34290" rtlCol="0">
            <a:normAutofit fontScale="8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  </a:t>
            </a:r>
            <a:r>
              <a:rPr lang="zh-CN" altLang="en-US" sz="3500" dirty="0">
                <a:solidFill>
                  <a:srgbClr val="FF0000"/>
                </a:solidFill>
              </a:rPr>
              <a:t>数据密查密算</a:t>
            </a:r>
            <a:br>
              <a:rPr lang="zh-CN" altLang="en-US" sz="3500" dirty="0">
                <a:solidFill>
                  <a:srgbClr val="FF0000"/>
                </a:solidFill>
              </a:rPr>
            </a:br>
            <a:r>
              <a:rPr lang="zh-CN" altLang="en-US" sz="2400" dirty="0">
                <a:solidFill>
                  <a:srgbClr val="FF0000"/>
                </a:solidFill>
              </a:rPr>
              <a:t>          </a:t>
            </a:r>
            <a:r>
              <a:rPr lang="zh-CN" altLang="en-US" dirty="0">
                <a:solidFill>
                  <a:srgbClr val="FF0000"/>
                </a:solidFill>
              </a:rPr>
              <a:t/>
            </a:r>
            <a:br>
              <a:rPr lang="zh-CN" altLang="en-US" dirty="0">
                <a:solidFill>
                  <a:srgbClr val="FF0000"/>
                </a:solidFill>
              </a:rPr>
            </a:br>
            <a:r>
              <a:rPr lang="zh-CN" altLang="en-US" sz="2000" dirty="0"/>
              <a:t> </a:t>
            </a:r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密码技术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数据密文计算</a:t>
            </a:r>
            <a:endParaRPr kumimoji="0" lang="zh-C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pic>
        <p:nvPicPr>
          <p:cNvPr id="25" name="图片 5123" descr="A000220150319H01PP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70" y="2128879"/>
            <a:ext cx="2931140" cy="25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961515" y="5446395"/>
            <a:ext cx="996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Select * from T where  Name=Encode(“ MyName”) and Data=EncodedData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46930" y="3543300"/>
            <a:ext cx="5444490" cy="622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40962"/>
          <p:cNvSpPr txBox="1">
            <a:spLocks noChangeArrowheads="1"/>
          </p:cNvSpPr>
          <p:nvPr/>
        </p:nvSpPr>
        <p:spPr bwMode="auto">
          <a:xfrm>
            <a:off x="4152900" y="1515745"/>
            <a:ext cx="8039100" cy="56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800100" lvl="1" indent="-342900" algn="l">
              <a:buFont typeface="Wingdings" panose="05000000000000000000" charset="0"/>
              <a:buChar char=""/>
            </a:pPr>
            <a:r>
              <a:rPr lang="en-US" altLang="zh-CN" sz="20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数据库</a:t>
            </a:r>
            <a:r>
              <a:rPr lang="zh-CN" altLang="en-US" sz="20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接口联接串（</a:t>
            </a:r>
            <a:r>
              <a:rPr lang="en-US" altLang="zh-CN" sz="20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ConnectString</a:t>
            </a:r>
            <a:r>
              <a:rPr lang="zh-CN" altLang="en-US" sz="20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）、</a:t>
            </a:r>
            <a:r>
              <a:rPr lang="en-US" altLang="zh-CN" sz="20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用户名、口令</a:t>
            </a:r>
          </a:p>
          <a:p>
            <a:pPr marL="800100" lvl="1" indent="-342900" algn="l">
              <a:buFont typeface="Wingdings" panose="05000000000000000000" charset="0"/>
              <a:buChar char=""/>
            </a:pPr>
            <a:r>
              <a:rPr lang="zh-CN" altLang="en-US" sz="20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应用</a:t>
            </a:r>
            <a:r>
              <a:rPr lang="en-US" altLang="zh-CN" sz="20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环境变量</a:t>
            </a:r>
          </a:p>
          <a:p>
            <a:pPr marL="800100" lvl="1" indent="-342900" algn="l">
              <a:buFont typeface="Wingdings" panose="05000000000000000000" charset="0"/>
              <a:buChar char=""/>
            </a:pPr>
            <a:r>
              <a:rPr lang="zh-CN" altLang="en-US" sz="20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用户名列表</a:t>
            </a:r>
          </a:p>
          <a:p>
            <a:pPr lvl="1" indent="0" algn="l">
              <a:buFont typeface="Wingdings" panose="05000000000000000000" charset="0"/>
              <a:buNone/>
            </a:pPr>
            <a:endParaRPr lang="en-US" altLang="zh-CN" sz="2400" kern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sym typeface="+mn-ea"/>
            </a:endParaRPr>
          </a:p>
          <a:p>
            <a:pPr lvl="1" algn="l"/>
            <a:r>
              <a:rPr lang="en-US" altLang="zh-CN" sz="2400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不在任何代码中与配置文件中明文存储</a:t>
            </a:r>
            <a:endParaRPr lang="en-US" altLang="zh-CN" sz="2400" kern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lvl="1" algn="l"/>
            <a:endParaRPr lang="en-US" altLang="zh-CN" sz="2400" kern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sym typeface="+mn-ea"/>
            </a:endParaRPr>
          </a:p>
          <a:p>
            <a:pPr lvl="1" algn="l"/>
            <a:r>
              <a:rPr lang="en-US" altLang="zh-CN" sz="24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 </a:t>
            </a:r>
            <a:r>
              <a:rPr lang="zh-CN" altLang="en-US" sz="24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用户名 </a:t>
            </a:r>
            <a:r>
              <a:rPr lang="en-US" altLang="zh-CN" sz="24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+ </a:t>
            </a:r>
            <a:r>
              <a:rPr lang="zh-CN" altLang="en-US" sz="24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口令 </a:t>
            </a:r>
            <a:r>
              <a:rPr lang="en-US" altLang="zh-CN" sz="24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+ </a:t>
            </a:r>
            <a:r>
              <a:rPr lang="zh-CN" altLang="en-US" sz="24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唯一标识  </a:t>
            </a:r>
            <a:r>
              <a:rPr lang="en-US" altLang="zh-CN" sz="24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+   </a:t>
            </a:r>
            <a:r>
              <a:rPr lang="zh-CN" altLang="en-US" sz="2400" b="1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应用标识</a:t>
            </a:r>
            <a:endParaRPr lang="zh-CN" altLang="en-US" sz="2400" kern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sym typeface="+mn-ea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                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               存成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HASH 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值，再加密</a:t>
            </a: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             （撞库的可能性极大减少）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algn="l"/>
            <a:r>
              <a:rPr lang="en-US" altLang="zh-CN" sz="2400" kern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sym typeface="+mn-ea"/>
              </a:rPr>
              <a:t>           </a:t>
            </a:r>
          </a:p>
          <a:p>
            <a:pPr lvl="1" algn="l"/>
            <a:endParaRPr lang="en-US" altLang="zh-CN" sz="2400" kern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sym typeface="+mn-ea"/>
            </a:endParaRPr>
          </a:p>
          <a:p>
            <a:pPr marR="0" lvl="1" algn="l" defTabSz="914400" latinLnBrk="0">
              <a:lnSpc>
                <a:spcPct val="100000"/>
              </a:lnSpc>
              <a:spcBef>
                <a:spcPct val="50000"/>
              </a:spcBef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  <a:sym typeface="+mn-ea"/>
              </a:rPr>
              <a:t>密码技术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关键配置参数密存</a:t>
            </a:r>
            <a:endParaRPr kumimoji="0" lang="zh-C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7118985" y="4176395"/>
            <a:ext cx="10795" cy="520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图片 8" descr="confi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" y="3488690"/>
            <a:ext cx="2470785" cy="1958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40962"/>
          <p:cNvSpPr txBox="1">
            <a:spLocks noChangeArrowheads="1"/>
          </p:cNvSpPr>
          <p:nvPr/>
        </p:nvSpPr>
        <p:spPr bwMode="auto">
          <a:xfrm>
            <a:off x="3573145" y="2009775"/>
            <a:ext cx="8526145" cy="423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等保初始，建立统一安全管理平台</a:t>
            </a: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无比艰难地进行各种设备、各种日志集成</a:t>
            </a: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几无用处！平时没人去看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altLang="zh-CN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——</a:t>
            </a:r>
            <a:r>
              <a:rPr kumimoji="0" lang="zh-CN" altLang="en-US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因为真的没啥用</a:t>
            </a: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        ——  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浩瀚的警示不比没有警示好多少</a:t>
            </a: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en-US" altLang="zh-CN" sz="2000" b="1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“</a:t>
            </a:r>
            <a:r>
              <a:rPr kumimoji="0" lang="zh-CN" altLang="en-US" sz="2000" b="1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安全管理中心</a:t>
            </a:r>
            <a:r>
              <a:rPr kumimoji="0" lang="en-US" altLang="zh-CN" sz="2000" b="1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” </a:t>
            </a:r>
            <a:r>
              <a:rPr kumimoji="0" lang="zh-CN" altLang="en-US" sz="2000" b="1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取其意，去其形</a:t>
            </a: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      </a:t>
            </a: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——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希望等保</a:t>
            </a: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2.0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测评中，不要机械地判断有无</a:t>
            </a: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“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安管中心平台</a:t>
            </a: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”</a:t>
            </a: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3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：安全管理中心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1.0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时代作用不大 </a:t>
            </a:r>
          </a:p>
        </p:txBody>
      </p:sp>
      <p:pic>
        <p:nvPicPr>
          <p:cNvPr id="2" name="图片 1" descr="timg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9280"/>
            <a:ext cx="2960370" cy="2204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40962"/>
          <p:cNvSpPr txBox="1">
            <a:spLocks noChangeArrowheads="1"/>
          </p:cNvSpPr>
          <p:nvPr/>
        </p:nvSpPr>
        <p:spPr bwMode="auto">
          <a:xfrm>
            <a:off x="3573145" y="2009775"/>
            <a:ext cx="7903845" cy="383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安全管理平台、态势感知平台、等保管理平台 </a:t>
            </a: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综合监控 整合</a:t>
            </a: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云管平台</a:t>
            </a: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2400" b="0" i="0" u="none" strike="noStrike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          </a:t>
            </a:r>
            <a:r>
              <a:rPr kumimoji="0" lang="en-US" altLang="zh-CN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N </a:t>
            </a:r>
            <a:r>
              <a:rPr kumimoji="0" lang="zh-CN" altLang="en-US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多合 一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2400" b="0" i="0" u="none" strike="noStrike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285750" marR="0" lvl="2" indent="-28575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人防技防</a:t>
            </a:r>
          </a:p>
          <a:p>
            <a:pPr marL="285750" marR="0" lvl="2" indent="-28575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物理空间与网络空间</a:t>
            </a:r>
          </a:p>
          <a:p>
            <a:pPr marL="285750" marR="0" lvl="2" indent="-28575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传统狭义安全与大安全</a:t>
            </a:r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3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：安全管理中心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态势感知平台规一化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</a:p>
        </p:txBody>
      </p:sp>
      <p:pic>
        <p:nvPicPr>
          <p:cNvPr id="2" name="图片 36" descr="数字地球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" y="2794635"/>
            <a:ext cx="25431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3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：安全管理中心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xxx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态势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感知平台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</a:p>
        </p:txBody>
      </p:sp>
      <p:pic>
        <p:nvPicPr>
          <p:cNvPr id="8" name="图片 7" descr="mmexport1536882708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70"/>
            <a:ext cx="12257405" cy="49415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3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：安全管理中心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xxx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态势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感知平台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</a:p>
        </p:txBody>
      </p:sp>
      <p:pic>
        <p:nvPicPr>
          <p:cNvPr id="2" name="图片 1" descr="mmexport15368827039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461770"/>
            <a:ext cx="12193270" cy="4941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3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：安全管理中心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xxx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部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态势感知平台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</a:p>
        </p:txBody>
      </p:sp>
      <p:pic>
        <p:nvPicPr>
          <p:cNvPr id="8" name="图片 7" descr="mmexport15368827146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135"/>
            <a:ext cx="12192635" cy="4942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3892" y="122092"/>
            <a:ext cx="71778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网络安全等级保护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从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1.0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到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的变与不变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" name="图片 17413" descr="SX000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" y="1489189"/>
            <a:ext cx="247967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060065" y="2307590"/>
            <a:ext cx="7216140" cy="4387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有新的概念</a:t>
            </a: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再次重申的旧概念</a:t>
            </a:r>
          </a:p>
          <a:p>
            <a:pPr lvl="0" indent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           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可信与密码、三重防护一个中心</a:t>
            </a: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尚有一些疑惑？</a:t>
            </a:r>
          </a:p>
          <a:p>
            <a:pPr lvl="0" indent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           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可信到底如何可信</a:t>
            </a:r>
          </a:p>
          <a:p>
            <a:pPr lvl="0" indent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           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安全管理中心与态势感知平台</a:t>
            </a:r>
          </a:p>
          <a:p>
            <a:pPr lvl="0" indent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                  </a:t>
            </a:r>
          </a:p>
          <a:p>
            <a:pPr marL="571500" lvl="0" indent="-5715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怎么办</a:t>
            </a:r>
          </a:p>
          <a:p>
            <a:pPr lvl="0" indent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           ——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新旧的衔接</a:t>
            </a:r>
            <a:endParaRPr lang="zh-CN" altLang="en-US" sz="24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</a:endParaRPr>
          </a:p>
          <a:p>
            <a:pPr lvl="0" indent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36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</a:rPr>
              <a:t>     </a:t>
            </a:r>
            <a:endParaRPr lang="zh-CN" altLang="en-US" sz="24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17" name="图片 10245" descr="A000220150322G95PP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40" y="4743589"/>
            <a:ext cx="20955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3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：安全管理中心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xxx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态势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感知平台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1462405"/>
            <a:ext cx="8950960" cy="494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矩形 33"/>
          <p:cNvSpPr/>
          <p:nvPr/>
        </p:nvSpPr>
        <p:spPr>
          <a:xfrm>
            <a:off x="767408" y="3155638"/>
            <a:ext cx="1908212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平台</a:t>
            </a:r>
            <a:r>
              <a:rPr lang="en-US" altLang="zh-CN" sz="28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+</a:t>
            </a:r>
            <a:r>
              <a:rPr lang="zh-CN" altLang="en-US" sz="2800" b="1" dirty="0" smtClean="0">
                <a:solidFill>
                  <a:srgbClr val="FF0000"/>
                </a:solidFill>
                <a:ea typeface="黑体" panose="02010609060101010101" pitchFamily="49" charset="-122"/>
              </a:rPr>
              <a:t>服务</a:t>
            </a:r>
            <a:endParaRPr lang="zh-CN" altLang="en-US" sz="2800" b="1" dirty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3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：安全管理中心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xxx</a:t>
            </a:r>
            <a:r>
              <a:rPr kumimoji="0" 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态势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感知平台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3515360" y="1461770"/>
            <a:ext cx="7887970" cy="6431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主线:</a:t>
            </a:r>
            <a:endParaRPr lang="en-US" altLang="zh-CN" sz="3200" dirty="0">
              <a:latin typeface="+mn-ea"/>
              <a:ea typeface="+mn-ea"/>
            </a:endParaRPr>
          </a:p>
          <a:p>
            <a:r>
              <a:rPr lang="zh-CN" altLang="en-US" sz="3600" dirty="0" smtClean="0">
                <a:solidFill>
                  <a:srgbClr val="FF0000"/>
                </a:solidFill>
                <a:latin typeface="+mn-ea"/>
                <a:ea typeface="+mn-ea"/>
              </a:rPr>
              <a:t>      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</a:rPr>
              <a:t>监测——预警——处置</a:t>
            </a:r>
            <a:endParaRPr lang="zh-CN" altLang="en-US" sz="28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zh-CN" altLang="zh-CN" sz="2400" dirty="0">
                <a:solidFill>
                  <a:srgbClr val="FF0000"/>
                </a:solidFill>
                <a:latin typeface="+mn-ea"/>
                <a:sym typeface="+mn-ea"/>
              </a:rPr>
              <a:t>         事前——事中——事后</a:t>
            </a:r>
            <a:endParaRPr lang="zh-CN" altLang="zh-CN" sz="3200" dirty="0">
              <a:solidFill>
                <a:srgbClr val="FF0000"/>
              </a:solidFill>
              <a:latin typeface="+mn-ea"/>
              <a:sym typeface="+mn-ea"/>
            </a:endParaRPr>
          </a:p>
          <a:p>
            <a:r>
              <a:rPr lang="zh-CN" altLang="en-US" sz="240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+mn-ea"/>
              </a:rPr>
              <a:t>重点：</a:t>
            </a:r>
            <a:endParaRPr lang="zh-CN" altLang="zh-CN" sz="3200" dirty="0">
              <a:solidFill>
                <a:srgbClr val="FF0000"/>
              </a:solidFill>
              <a:latin typeface="+mn-ea"/>
              <a:ea typeface="+mn-ea"/>
              <a:sym typeface="+mn-ea"/>
            </a:endParaRPr>
          </a:p>
          <a:p>
            <a:pPr algn="l"/>
            <a:r>
              <a:rPr lang="zh-CN" altLang="zh-CN" sz="3200" dirty="0">
                <a:solidFill>
                  <a:srgbClr val="FF0000"/>
                </a:solidFill>
                <a:latin typeface="+mn-ea"/>
                <a:sym typeface="+mn-ea"/>
              </a:rPr>
              <a:t>         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sym typeface="+mn-ea"/>
              </a:rPr>
              <a:t> 网络与区域边界</a:t>
            </a:r>
          </a:p>
          <a:p>
            <a:pPr algn="l"/>
            <a:r>
              <a:rPr lang="zh-CN" altLang="zh-CN" sz="2400" dirty="0">
                <a:solidFill>
                  <a:srgbClr val="FF0000"/>
                </a:solidFill>
                <a:latin typeface="+mn-ea"/>
                <a:sym typeface="+mn-ea"/>
              </a:rPr>
              <a:t>             基于全流量行为分析的  行为异常</a:t>
            </a:r>
          </a:p>
          <a:p>
            <a:pPr algn="l"/>
            <a:r>
              <a:rPr lang="zh-CN" altLang="zh-CN" sz="2400" dirty="0">
                <a:solidFill>
                  <a:srgbClr val="FF0000"/>
                </a:solidFill>
                <a:latin typeface="+mn-ea"/>
                <a:sym typeface="+mn-ea"/>
              </a:rPr>
              <a:t>             安全加固与防护</a:t>
            </a:r>
          </a:p>
          <a:p>
            <a:pPr algn="l"/>
            <a:endParaRPr lang="en-US" altLang="zh-CN" sz="3200" dirty="0">
              <a:latin typeface="+mn-ea"/>
              <a:ea typeface="+mn-ea"/>
            </a:endParaRPr>
          </a:p>
          <a:p>
            <a:pPr marL="0" lvl="2" indent="0" algn="l" fontAlgn="base"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00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态势感知平台提供了应对各种安全事件的有力抓手</a:t>
            </a:r>
          </a:p>
          <a:p>
            <a:pPr marL="0" lvl="2" indent="0" algn="l" fontAlgn="base"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00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</a:t>
            </a:r>
          </a:p>
          <a:p>
            <a:pPr marL="0" lvl="2" indent="0" algn="l" fontAlgn="base"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00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建设一年多来，切切实实解决了太多麻烦</a:t>
            </a:r>
          </a:p>
          <a:p>
            <a:pPr marL="0" lvl="2" indent="0" algn="l" fontAlgn="base"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lang="zh-CN" altLang="en-US" sz="200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尤其是采用服务外包方式，减轻工作量，不再提心吊胆</a:t>
            </a:r>
            <a:endParaRPr lang="en-US" altLang="zh-CN" sz="3200" dirty="0">
              <a:latin typeface="+mn-ea"/>
              <a:ea typeface="+mn-ea"/>
            </a:endParaRPr>
          </a:p>
          <a:p>
            <a:pPr marL="457200" indent="-457200">
              <a:buNone/>
            </a:pPr>
            <a:endParaRPr lang="en-US" altLang="zh-CN" sz="3200" dirty="0" smtClean="0">
              <a:latin typeface="+mn-ea"/>
              <a:ea typeface="+mn-ea"/>
            </a:endParaRPr>
          </a:p>
          <a:p>
            <a:endParaRPr lang="en-US" altLang="zh-CN" sz="3200" dirty="0">
              <a:latin typeface="+mn-ea"/>
              <a:ea typeface="+mn-ea"/>
            </a:endParaRPr>
          </a:p>
          <a:p>
            <a:endParaRPr lang="en-US" altLang="zh-CN" sz="3200" dirty="0" smtClean="0">
              <a:latin typeface="+mn-ea"/>
              <a:ea typeface="+mn-ea"/>
            </a:endParaRPr>
          </a:p>
        </p:txBody>
      </p:sp>
      <p:grpSp>
        <p:nvGrpSpPr>
          <p:cNvPr id="3076" name="组合 4099"/>
          <p:cNvGrpSpPr>
            <a:grpSpLocks noChangeAspect="1"/>
          </p:cNvGrpSpPr>
          <p:nvPr/>
        </p:nvGrpSpPr>
        <p:grpSpPr bwMode="auto">
          <a:xfrm>
            <a:off x="339090" y="3256280"/>
            <a:ext cx="2732088" cy="1885950"/>
            <a:chOff x="0" y="0"/>
            <a:chExt cx="5050" cy="3484"/>
          </a:xfrm>
        </p:grpSpPr>
        <p:pic>
          <p:nvPicPr>
            <p:cNvPr id="3077" name="Picture 5" descr="20140811121255798_副本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" y="114"/>
              <a:ext cx="2098" cy="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 descr="office6\wpsassist\cache\A000220150319B33PPI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50" cy="3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40962"/>
          <p:cNvSpPr txBox="1">
            <a:spLocks noChangeArrowheads="1"/>
          </p:cNvSpPr>
          <p:nvPr/>
        </p:nvSpPr>
        <p:spPr bwMode="auto">
          <a:xfrm>
            <a:off x="3514090" y="1552575"/>
            <a:ext cx="8526145" cy="202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网络边界 与区域边界防护，等保 </a:t>
            </a: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2.0 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有明确要求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</a:t>
            </a: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在云与大数据环境下</a:t>
            </a:r>
          </a:p>
          <a:p>
            <a:pPr marL="114300" marR="0" lvl="2" indent="-34290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"/>
              <a:defRPr/>
            </a:pP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</a:t>
            </a:r>
            <a:r>
              <a:rPr kumimoji="0" lang="zh-CN" altLang="en-US" sz="28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强化边界防护对于数据保护尤为重要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4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：区域边界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网络边界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Vs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区域边界 </a:t>
            </a:r>
          </a:p>
        </p:txBody>
      </p:sp>
      <p:sp>
        <p:nvSpPr>
          <p:cNvPr id="10" name="文本占位符 31746"/>
          <p:cNvSpPr txBox="1">
            <a:spLocks noChangeArrowheads="1"/>
          </p:cNvSpPr>
          <p:nvPr/>
        </p:nvSpPr>
        <p:spPr bwMode="auto">
          <a:xfrm>
            <a:off x="4298315" y="3682365"/>
            <a:ext cx="4170045" cy="250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一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“聚”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而成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“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千古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”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“累”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</a:t>
            </a:r>
          </a:p>
          <a:p>
            <a:pPr marL="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聚，无关大小，只关全局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不敏感——敏感</a:t>
            </a:r>
          </a:p>
          <a:p>
            <a:pPr marL="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不重要——重要</a:t>
            </a:r>
          </a:p>
          <a:p>
            <a:pPr marL="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不关注——关注</a:t>
            </a:r>
          </a:p>
          <a:p>
            <a:pPr marL="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36" descr="数字地球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" y="2832100"/>
            <a:ext cx="25431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 descr="网络连接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63" y="1912088"/>
            <a:ext cx="7385740" cy="404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4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：区域边界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分网分区，重点数据保护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56905" y="1676400"/>
            <a:ext cx="38074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最可怕：一点破   全网破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40962"/>
          <p:cNvSpPr txBox="1">
            <a:spLocks noChangeArrowheads="1"/>
          </p:cNvSpPr>
          <p:nvPr/>
        </p:nvSpPr>
        <p:spPr bwMode="auto">
          <a:xfrm>
            <a:off x="4050665" y="1630680"/>
            <a:ext cx="708596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</a:t>
            </a:r>
            <a:r>
              <a:rPr kumimoji="0" lang="en-US" altLang="zh-CN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“</a:t>
            </a:r>
            <a:r>
              <a:rPr kumimoji="0" lang="zh-CN" altLang="en-US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零信任</a:t>
            </a:r>
            <a:r>
              <a:rPr kumimoji="0" lang="en-US" altLang="zh-CN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” </a:t>
            </a:r>
            <a:r>
              <a:rPr kumimoji="0" lang="zh-CN" altLang="en-US" sz="2400" b="0" i="0" u="none" strike="noStrike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安全机制，   多重认证与验证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不相信人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不相信系统管理员、数据库管理员、安全管理员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不相信外部服务承包商、安全检测人员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不相信内部工作人员（内鬼）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2000" b="0" i="0" u="none" strike="noStrike" cap="none" spc="0" normalizeH="0" baseline="0" noProof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不相信单一技术手段与措施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  </a:t>
            </a: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CA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证书</a:t>
            </a: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+Pin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码  可能被有意无意盗用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  用户名</a:t>
            </a: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+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口令 有可能撞库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  </a:t>
            </a:r>
            <a:r>
              <a:rPr kumimoji="0" lang="en-US" altLang="zh-CN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VPN </a:t>
            </a: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有可能破解弱口令</a:t>
            </a:r>
          </a:p>
          <a:p>
            <a:pPr marL="0" marR="0" lvl="2" indent="0" algn="l" defTabSz="914400" fontAlgn="base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          防病毒检测不到木马</a:t>
            </a:r>
          </a:p>
        </p:txBody>
      </p:sp>
      <p:sp>
        <p:nvSpPr>
          <p:cNvPr id="3" name="矩形 2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5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：基于标记的强制访问控制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17859    “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经典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”“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金句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”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</a:p>
        </p:txBody>
      </p:sp>
      <p:graphicFrame>
        <p:nvGraphicFramePr>
          <p:cNvPr id="12" name="对象 1"/>
          <p:cNvGraphicFramePr/>
          <p:nvPr/>
        </p:nvGraphicFramePr>
        <p:xfrm>
          <a:off x="49530" y="2177415"/>
          <a:ext cx="3248025" cy="341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3" imgW="1981200" imgH="1428750" progId="Paint.Picture">
                  <p:embed/>
                </p:oleObj>
              </mc:Choice>
              <mc:Fallback>
                <p:oleObj r:id="rId3" imgW="1981200" imgH="1428750" progId="Paint.Picture">
                  <p:embed/>
                  <p:pic>
                    <p:nvPicPr>
                      <p:cNvPr id="0" name="对象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" y="2177415"/>
                        <a:ext cx="3248025" cy="3417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3892" y="122092"/>
            <a:ext cx="71778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探讨</a:t>
            </a:r>
            <a:r>
              <a:rPr lang="en-US" altLang="zh-CN" sz="28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6</a:t>
            </a:r>
            <a:r>
              <a:rPr lang="zh-CN" altLang="en-US" sz="28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：安全可靠在等保中的应用</a:t>
            </a:r>
            <a:br>
              <a:rPr lang="zh-CN" altLang="en-US" sz="28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lang="zh-CN" altLang="en-US" sz="2800" b="1" kern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             在不影响性能的前提逐步试用</a:t>
            </a:r>
          </a:p>
        </p:txBody>
      </p:sp>
      <p:sp>
        <p:nvSpPr>
          <p:cNvPr id="10" name="内容占位符 2"/>
          <p:cNvSpPr txBox="1"/>
          <p:nvPr/>
        </p:nvSpPr>
        <p:spPr bwMode="auto">
          <a:xfrm>
            <a:off x="1028475" y="1670826"/>
            <a:ext cx="690245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800" b="0" i="0" u="non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要求举例</a:t>
            </a:r>
            <a:endParaRPr kumimoji="0" lang="zh-CN" altLang="en-US" sz="2800" b="0" i="0" u="none" strike="noStrike" kern="1200" cap="none" spc="0" normalizeH="0" baseline="0" noProof="1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ea"/>
            </a:endParaRPr>
          </a:p>
          <a:p>
            <a:pPr marL="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只要能满足需求，可用尽用</a:t>
            </a:r>
          </a:p>
          <a:p>
            <a:pPr marL="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通用的当然要用，如 </a:t>
            </a: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Linux </a:t>
            </a: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操作系统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                                      </a:t>
            </a: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WPS </a:t>
            </a: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字处理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                                      </a:t>
            </a: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OFD </a:t>
            </a: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ea"/>
              </a:rPr>
              <a:t>版式文档     </a:t>
            </a: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安可项目之处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——</a:t>
            </a: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基于国产</a:t>
            </a: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CPU</a:t>
            </a: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各种安全设备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       不影响性能前提下，优先选择    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4" descr="无标题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029" y="2017922"/>
            <a:ext cx="3596984" cy="330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482662" y="2651162"/>
            <a:ext cx="522667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谢谢！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  <a:b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敬请指正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3892" y="122092"/>
            <a:ext cx="71778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网络安全等级保护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网络强国，别无选择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5836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3892" y="122092"/>
            <a:ext cx="71778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网络安全等级保护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等保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1.0 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回顾</a:t>
            </a:r>
            <a:endParaRPr kumimoji="0" 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23235" y="1457960"/>
            <a:ext cx="7216140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1.0 初始   </a:t>
            </a: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——起始的“缺啥补啥”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按基本要求测评基本通过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只要有安全意识，开始做，开始测评就很不错了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</a:t>
            </a:r>
            <a:r>
              <a:rPr lang="zh-CN" altLang="en-US" sz="16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（国土资源部方案 沈院士修改  方案集成产品选择 郭总主持 ）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　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1.0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中期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　   ——整体防护，渗透测试，合规不等于安全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行业等级保护全面开展，等保深入人心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..........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1.0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后期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　  ——主动防御、态势感知，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攻防对抗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云与大数据，工控安全、移动安全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国家安全层面，实质性安全 ，数据安全，真攻真防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.............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</a:t>
            </a: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7" name="图片 10245" descr="A000220150322G95PP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5" y="2845574"/>
            <a:ext cx="20955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47570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3892" y="122092"/>
            <a:ext cx="71778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网络安全等级保护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——1.0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与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 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一脉相承</a:t>
            </a:r>
          </a:p>
        </p:txBody>
      </p:sp>
      <p:sp>
        <p:nvSpPr>
          <p:cNvPr id="3" name="矩形 2"/>
          <p:cNvSpPr/>
          <p:nvPr/>
        </p:nvSpPr>
        <p:spPr>
          <a:xfrm>
            <a:off x="4519930" y="1411605"/>
            <a:ext cx="7216140" cy="483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1.0 到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2.0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是等保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1.0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的深化，两者一脉相承   </a:t>
            </a: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1.0 到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2.0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——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没有否定，没有颠覆，只有发展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（标准研讨中，有争议太也正常，但不是否定）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等保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1.0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的作用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普及了等保概念，强化了安全意识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从单个系统到部门、到行业，直到上升到国家层面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从合规到攻防对抗，较大提升了网络安全保障能力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技术、人才的积累，为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2.0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提供有力支撑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网络安全等级保护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1.0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一路风风雨雨，真不容易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64865" y="1472500"/>
            <a:ext cx="0" cy="45339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7" name="图片 1" descr="加密存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2130425"/>
            <a:ext cx="2959100" cy="279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86940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782447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网络安全等级保护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如何做，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合规是底线</a:t>
            </a:r>
          </a:p>
        </p:txBody>
      </p:sp>
      <p:sp>
        <p:nvSpPr>
          <p:cNvPr id="4" name="Shape 138"/>
          <p:cNvSpPr/>
          <p:nvPr/>
        </p:nvSpPr>
        <p:spPr>
          <a:xfrm>
            <a:off x="3228975" y="1628775"/>
            <a:ext cx="4369435" cy="10134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2000" cap="all">
                <a:latin typeface="FZLanTingHeiS-H-GB"/>
                <a:ea typeface="FZLanTingHeiS-H-GB"/>
                <a:cs typeface="FZLanTingHeiS-H-GB"/>
                <a:sym typeface="FZLanTingHeiS-H-GB"/>
              </a:defRPr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安全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远离红线</a:t>
            </a:r>
            <a:b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defRPr sz="2000" cap="all">
                <a:latin typeface="FZLanTingHeiS-H-GB"/>
                <a:ea typeface="FZLanTingHeiS-H-GB"/>
                <a:cs typeface="FZLanTingHeiS-H-GB"/>
                <a:sym typeface="FZLanTingHeiS-H-GB"/>
              </a:defRPr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不仅是态度，更是责任</a:t>
            </a:r>
          </a:p>
        </p:txBody>
      </p:sp>
      <p:sp>
        <p:nvSpPr>
          <p:cNvPr id="13" name="文本框 5"/>
          <p:cNvSpPr txBox="1"/>
          <p:nvPr/>
        </p:nvSpPr>
        <p:spPr>
          <a:xfrm>
            <a:off x="3771900" y="3729355"/>
            <a:ext cx="4817110" cy="1228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defTabSz="457200" hangingPunct="0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Calibri" panose="020F0502020204030204"/>
              </a:rPr>
              <a:t>无论涉密还是非涉密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Calibri" panose="020F0502020204030204"/>
            </a:endParaRPr>
          </a:p>
          <a:p>
            <a:pPr defTabSz="457200" hangingPunct="0"/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defTabSz="457200" hangingPunct="0"/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Calibri" panose="020F0502020204030204"/>
              </a:rPr>
              <a:t>   </a:t>
            </a:r>
            <a:r>
              <a:rPr kumimoji="0" lang="zh-CN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Calibri" panose="020F0502020204030204"/>
              </a:rPr>
              <a:t>首先是合规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Calibri" panose="020F0502020204030204"/>
            </a:endParaRPr>
          </a:p>
          <a:p>
            <a:pPr defTabSz="457200" hangingPunct="0"/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Calibri" panose="020F0502020204030204"/>
              </a:rPr>
              <a:t>        满足管理层的基本要求</a:t>
            </a:r>
          </a:p>
          <a:p>
            <a:pPr defTabSz="457200" hangingPunct="0"/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Calibri" panose="020F0502020204030204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8081010" y="1548130"/>
            <a:ext cx="3060065" cy="478536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940435" y="1740535"/>
            <a:ext cx="10800080" cy="2385695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48030" y="1614170"/>
            <a:ext cx="1979295" cy="468249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12800" y="4779010"/>
            <a:ext cx="10627360" cy="119507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186940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886841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网络安全等级保护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2.0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/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</a:t>
            </a:r>
            <a:r>
              <a:rPr kumimoji="0" 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合规不等于安全，标准不是真理</a:t>
            </a:r>
          </a:p>
        </p:txBody>
      </p:sp>
      <p:sp>
        <p:nvSpPr>
          <p:cNvPr id="13" name="文本框 5"/>
          <p:cNvSpPr txBox="1"/>
          <p:nvPr/>
        </p:nvSpPr>
        <p:spPr>
          <a:xfrm>
            <a:off x="2528570" y="2576195"/>
            <a:ext cx="6028055" cy="2890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algn="l" defTabSz="914400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合规不等于安全</a:t>
            </a:r>
          </a:p>
          <a:p>
            <a:pPr algn="l" defTabSz="914400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——强化针对主要威胁的实质性安全措施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Calibri" panose="020F0502020204030204"/>
            </a:endParaRPr>
          </a:p>
          <a:p>
            <a:pPr algn="l" defTabSz="914400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Calibri" panose="020F0502020204030204"/>
              </a:rPr>
              <a:t>                 </a:t>
            </a:r>
            <a:endParaRPr kumimoji="0" lang="zh-CN" altLang="en-US" sz="2000" b="0" i="0" u="none" strike="noStrike" cap="none" spc="0" normalizeH="0" baseline="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Calibri" panose="020F0502020204030204"/>
            </a:endParaRPr>
          </a:p>
          <a:p>
            <a:pPr algn="l" defTabSz="914400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kumimoji="0" lang="zh-CN" altLang="en-US" sz="2000" b="0" i="0" u="none" strike="noStrike" cap="none" spc="0" normalizeH="0" baseline="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Calibri" panose="020F0502020204030204"/>
              </a:rPr>
              <a:t>  标准不是真理</a:t>
            </a:r>
          </a:p>
          <a:p>
            <a:pPr algn="l" defTabSz="914400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kumimoji="0" lang="zh-CN" altLang="en-US" sz="2000" b="0" i="0" u="none" strike="noStrike" cap="none" spc="0" normalizeH="0" baseline="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Calibri" panose="020F0502020204030204"/>
              </a:rPr>
              <a:t>        ——遵从标准，不固守标准</a:t>
            </a:r>
          </a:p>
          <a:p>
            <a:pPr algn="l" defTabSz="914400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kumimoji="0" lang="zh-CN" altLang="en-US" sz="2000" b="0" i="0" u="none" strike="noStrike" cap="none" spc="0" normalizeH="0" baseline="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Calibri" panose="020F0502020204030204"/>
              </a:rPr>
              <a:t>                  ——若标准不符合现实，更改标准</a:t>
            </a:r>
          </a:p>
          <a:p>
            <a:pPr algn="l" defTabSz="914400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kumimoji="0" lang="zh-CN" altLang="en-US" sz="2000" b="0" i="0" u="none" strike="noStrike" cap="none" spc="0" normalizeH="0" baseline="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Calibri" panose="020F0502020204030204"/>
              </a:rPr>
              <a:t>                           </a:t>
            </a:r>
            <a:r>
              <a:rPr kumimoji="0" lang="en-US" altLang="zh-CN" sz="2000" b="0" i="0" u="none" strike="noStrike" cap="none" spc="0" normalizeH="0" baseline="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Calibri" panose="020F0502020204030204"/>
              </a:rPr>
              <a:t>——</a:t>
            </a:r>
            <a:r>
              <a:rPr kumimoji="0" lang="zh-CN" altLang="en-US" sz="2000" b="0" i="0" u="none" strike="noStrike" cap="none" spc="0" normalizeH="0" baseline="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Calibri" panose="020F0502020204030204"/>
              </a:rPr>
              <a:t>标准也要接受实际工作检验</a:t>
            </a:r>
            <a:endParaRPr kumimoji="0" lang="zh-CN" altLang="en-US" sz="1800" b="0" i="0" u="none" strike="noStrike" cap="none" spc="0" normalizeH="0" baseline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Calibri" panose="020F0502020204030204"/>
            </a:endParaRPr>
          </a:p>
          <a:p>
            <a:pPr algn="l" defTabSz="457200" hangingPunct="0"/>
            <a:endParaRPr kumimoji="0" lang="zh-CN" altLang="en-US" sz="1800" b="0" i="0" u="none" strike="noStrike" cap="none" spc="0" normalizeH="0" baseline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Calibri" panose="020F0502020204030204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8081010" y="1548130"/>
            <a:ext cx="3060065" cy="478536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447675" y="1394460"/>
            <a:ext cx="10754995" cy="1322705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48030" y="1614170"/>
            <a:ext cx="1979295" cy="468249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12800" y="4779010"/>
            <a:ext cx="10627360" cy="119507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15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：可信计算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2.0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最大变化之一</a:t>
            </a:r>
            <a:endParaRPr kumimoji="0" lang="zh-C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64815" y="1421765"/>
            <a:ext cx="8412480" cy="556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基本要求（报批稿）：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从第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1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到 第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4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级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分别在安全通信网络、安全区域边界、安全计算环境  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3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个方面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提出可信验证要求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基于可信根对设备的系统引导程序、系统程序、重要配置参数、应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用程序进行可信验证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检测到可信受到破坏后：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进行报警   </a:t>
            </a: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进行报警，日志报送安管中心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关健环节动态验证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报警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安管中心</a:t>
            </a: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                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关健环节动态验证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动态关联感知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报警</a:t>
            </a: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+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安管中心</a:t>
            </a: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timgP0YX1O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" y="2780030"/>
            <a:ext cx="3002280" cy="2968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197735"/>
          </a:xfrm>
          <a:prstGeom prst="rect">
            <a:avLst/>
          </a:prstGeom>
          <a:solidFill>
            <a:srgbClr val="3365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cs typeface="+mj-cs"/>
              </a:rPr>
              <a:t>      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98CC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15" y="1197735"/>
            <a:ext cx="12192000" cy="264017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403130"/>
            <a:ext cx="12192000" cy="45487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4045" y="121920"/>
            <a:ext cx="1039177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探讨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1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：可信计算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                   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——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j-cs"/>
              </a:rPr>
              <a:t>现实中的使用情况</a:t>
            </a:r>
            <a:endParaRPr kumimoji="0" lang="zh-C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cs"/>
            </a:endParaRPr>
          </a:p>
        </p:txBody>
      </p:sp>
      <p:grpSp>
        <p:nvGrpSpPr>
          <p:cNvPr id="21" name="组合 26629"/>
          <p:cNvGrpSpPr/>
          <p:nvPr/>
        </p:nvGrpSpPr>
        <p:grpSpPr bwMode="auto">
          <a:xfrm>
            <a:off x="784104" y="2231226"/>
            <a:ext cx="1779699" cy="2535580"/>
            <a:chOff x="0" y="0"/>
            <a:chExt cx="2041" cy="2908"/>
          </a:xfrm>
        </p:grpSpPr>
        <p:sp>
          <p:nvSpPr>
            <p:cNvPr id="22" name="云形标注1 238"/>
            <p:cNvSpPr>
              <a:spLocks noChangeArrowheads="1"/>
            </p:cNvSpPr>
            <p:nvPr/>
          </p:nvSpPr>
          <p:spPr bwMode="auto">
            <a:xfrm>
              <a:off x="567" y="0"/>
              <a:ext cx="1474" cy="966"/>
            </a:xfrm>
            <a:custGeom>
              <a:avLst/>
              <a:gdLst>
                <a:gd name="T0" fmla="*/ 273631 w 7221640"/>
                <a:gd name="T1" fmla="*/ 6192688 h 6408712"/>
                <a:gd name="T2" fmla="*/ 403246 w 7221640"/>
                <a:gd name="T3" fmla="*/ 6300700 h 6408712"/>
                <a:gd name="T4" fmla="*/ 273631 w 7221640"/>
                <a:gd name="T5" fmla="*/ 6408712 h 6408712"/>
                <a:gd name="T6" fmla="*/ 144016 w 7221640"/>
                <a:gd name="T7" fmla="*/ 6300700 h 6408712"/>
                <a:gd name="T8" fmla="*/ 273631 w 7221640"/>
                <a:gd name="T9" fmla="*/ 6192688 h 6408712"/>
                <a:gd name="T10" fmla="*/ 720080 w 7221640"/>
                <a:gd name="T11" fmla="*/ 5633983 h 6408712"/>
                <a:gd name="T12" fmla="*/ 936104 w 7221640"/>
                <a:gd name="T13" fmla="*/ 5814003 h 6408712"/>
                <a:gd name="T14" fmla="*/ 720080 w 7221640"/>
                <a:gd name="T15" fmla="*/ 5994023 h 6408712"/>
                <a:gd name="T16" fmla="*/ 504056 w 7221640"/>
                <a:gd name="T17" fmla="*/ 5814003 h 6408712"/>
                <a:gd name="T18" fmla="*/ 720080 w 7221640"/>
                <a:gd name="T19" fmla="*/ 5633983 h 6408712"/>
                <a:gd name="T20" fmla="*/ 1296144 w 7221640"/>
                <a:gd name="T21" fmla="*/ 4752528 h 6408712"/>
                <a:gd name="T22" fmla="*/ 1728193 w 7221640"/>
                <a:gd name="T23" fmla="*/ 5112568 h 6408712"/>
                <a:gd name="T24" fmla="*/ 1296144 w 7221640"/>
                <a:gd name="T25" fmla="*/ 5472608 h 6408712"/>
                <a:gd name="T26" fmla="*/ 864096 w 7221640"/>
                <a:gd name="T27" fmla="*/ 5112568 h 6408712"/>
                <a:gd name="T28" fmla="*/ 1296144 w 7221640"/>
                <a:gd name="T29" fmla="*/ 4752528 h 6408712"/>
                <a:gd name="T30" fmla="*/ 3966529 w 7221640"/>
                <a:gd name="T31" fmla="*/ 0 h 6408712"/>
                <a:gd name="T32" fmla="*/ 6044856 w 7221640"/>
                <a:gd name="T33" fmla="*/ 1859443 h 6408712"/>
                <a:gd name="T34" fmla="*/ 6016461 w 7221640"/>
                <a:gd name="T35" fmla="*/ 2153116 h 6408712"/>
                <a:gd name="T36" fmla="*/ 7221640 w 7221640"/>
                <a:gd name="T37" fmla="*/ 3272698 h 6408712"/>
                <a:gd name="T38" fmla="*/ 6274866 w 7221640"/>
                <a:gd name="T39" fmla="*/ 4337852 h 6408712"/>
                <a:gd name="T40" fmla="*/ 5864215 w 7221640"/>
                <a:gd name="T41" fmla="*/ 4411133 h 6408712"/>
                <a:gd name="T42" fmla="*/ 5779539 w 7221640"/>
                <a:gd name="T43" fmla="*/ 4411133 h 6408712"/>
                <a:gd name="T44" fmla="*/ 1623088 w 7221640"/>
                <a:gd name="T45" fmla="*/ 4411133 h 6408712"/>
                <a:gd name="T46" fmla="*/ 1442101 w 7221640"/>
                <a:gd name="T47" fmla="*/ 4411133 h 6408712"/>
                <a:gd name="T48" fmla="*/ 0 w 7221640"/>
                <a:gd name="T49" fmla="*/ 3272698 h 6408712"/>
                <a:gd name="T50" fmla="*/ 864383 w 7221640"/>
                <a:gd name="T51" fmla="*/ 2230755 h 6408712"/>
                <a:gd name="T52" fmla="*/ 1344226 w 7221640"/>
                <a:gd name="T53" fmla="*/ 1631017 h 6408712"/>
                <a:gd name="T54" fmla="*/ 1513328 w 7221640"/>
                <a:gd name="T55" fmla="*/ 1599886 h 6408712"/>
                <a:gd name="T56" fmla="*/ 1898454 w 7221640"/>
                <a:gd name="T57" fmla="*/ 1677813 h 6408712"/>
                <a:gd name="T58" fmla="*/ 3966529 w 7221640"/>
                <a:gd name="T59" fmla="*/ 0 h 6408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21640" h="6408712">
                  <a:moveTo>
                    <a:pt x="273631" y="6192688"/>
                  </a:moveTo>
                  <a:cubicBezTo>
                    <a:pt x="345215" y="6192688"/>
                    <a:pt x="403246" y="6241047"/>
                    <a:pt x="403246" y="6300700"/>
                  </a:cubicBezTo>
                  <a:cubicBezTo>
                    <a:pt x="403246" y="6360353"/>
                    <a:pt x="345215" y="6408712"/>
                    <a:pt x="273631" y="6408712"/>
                  </a:cubicBezTo>
                  <a:cubicBezTo>
                    <a:pt x="202047" y="6408712"/>
                    <a:pt x="144016" y="6360353"/>
                    <a:pt x="144016" y="6300700"/>
                  </a:cubicBezTo>
                  <a:cubicBezTo>
                    <a:pt x="144016" y="6241047"/>
                    <a:pt x="202047" y="6192688"/>
                    <a:pt x="273631" y="6192688"/>
                  </a:cubicBezTo>
                  <a:close/>
                  <a:moveTo>
                    <a:pt x="720080" y="5633983"/>
                  </a:moveTo>
                  <a:cubicBezTo>
                    <a:pt x="839387" y="5633983"/>
                    <a:pt x="936104" y="5714581"/>
                    <a:pt x="936104" y="5814003"/>
                  </a:cubicBezTo>
                  <a:cubicBezTo>
                    <a:pt x="936104" y="5913425"/>
                    <a:pt x="839387" y="5994023"/>
                    <a:pt x="720080" y="5994023"/>
                  </a:cubicBezTo>
                  <a:cubicBezTo>
                    <a:pt x="600773" y="5994023"/>
                    <a:pt x="504056" y="5913425"/>
                    <a:pt x="504056" y="5814003"/>
                  </a:cubicBezTo>
                  <a:cubicBezTo>
                    <a:pt x="504056" y="5714581"/>
                    <a:pt x="600773" y="5633983"/>
                    <a:pt x="720080" y="5633983"/>
                  </a:cubicBezTo>
                  <a:close/>
                  <a:moveTo>
                    <a:pt x="1296144" y="4752528"/>
                  </a:moveTo>
                  <a:cubicBezTo>
                    <a:pt x="1534759" y="4752528"/>
                    <a:pt x="1728193" y="4913723"/>
                    <a:pt x="1728193" y="5112568"/>
                  </a:cubicBezTo>
                  <a:cubicBezTo>
                    <a:pt x="1728193" y="5311413"/>
                    <a:pt x="1534759" y="5472608"/>
                    <a:pt x="1296144" y="5472608"/>
                  </a:cubicBezTo>
                  <a:cubicBezTo>
                    <a:pt x="1057530" y="5472608"/>
                    <a:pt x="864096" y="5311413"/>
                    <a:pt x="864096" y="5112568"/>
                  </a:cubicBezTo>
                  <a:cubicBezTo>
                    <a:pt x="864096" y="4913723"/>
                    <a:pt x="1057530" y="4752528"/>
                    <a:pt x="1296144" y="4752528"/>
                  </a:cubicBezTo>
                  <a:close/>
                  <a:moveTo>
                    <a:pt x="3966529" y="0"/>
                  </a:moveTo>
                  <a:cubicBezTo>
                    <a:pt x="5114352" y="0"/>
                    <a:pt x="6044856" y="832504"/>
                    <a:pt x="6044856" y="1859443"/>
                  </a:cubicBezTo>
                  <a:cubicBezTo>
                    <a:pt x="6044856" y="1959497"/>
                    <a:pt x="6036024" y="2057708"/>
                    <a:pt x="6016461" y="2153116"/>
                  </a:cubicBezTo>
                  <a:cubicBezTo>
                    <a:pt x="6700482" y="2239030"/>
                    <a:pt x="7221640" y="2707824"/>
                    <a:pt x="7221640" y="3272698"/>
                  </a:cubicBezTo>
                  <a:cubicBezTo>
                    <a:pt x="7221640" y="3763638"/>
                    <a:pt x="6828000" y="4181987"/>
                    <a:pt x="6274866" y="4337852"/>
                  </a:cubicBezTo>
                  <a:cubicBezTo>
                    <a:pt x="6148538" y="4385349"/>
                    <a:pt x="6009751" y="4411133"/>
                    <a:pt x="5864215" y="4411133"/>
                  </a:cubicBezTo>
                  <a:lnTo>
                    <a:pt x="5779539" y="4411133"/>
                  </a:lnTo>
                  <a:lnTo>
                    <a:pt x="1623088" y="4411133"/>
                  </a:lnTo>
                  <a:lnTo>
                    <a:pt x="1442101" y="4411133"/>
                  </a:lnTo>
                  <a:cubicBezTo>
                    <a:pt x="645653" y="4411133"/>
                    <a:pt x="0" y="3901436"/>
                    <a:pt x="0" y="3272698"/>
                  </a:cubicBezTo>
                  <a:cubicBezTo>
                    <a:pt x="0" y="2806304"/>
                    <a:pt x="355272" y="2405416"/>
                    <a:pt x="864383" y="2230755"/>
                  </a:cubicBezTo>
                  <a:cubicBezTo>
                    <a:pt x="911564" y="1943620"/>
                    <a:pt x="1082327" y="1714243"/>
                    <a:pt x="1344226" y="1631017"/>
                  </a:cubicBezTo>
                  <a:cubicBezTo>
                    <a:pt x="1399423" y="1613479"/>
                    <a:pt x="1456059" y="1603265"/>
                    <a:pt x="1513328" y="1599886"/>
                  </a:cubicBezTo>
                  <a:cubicBezTo>
                    <a:pt x="1642027" y="1592274"/>
                    <a:pt x="1773951" y="1619161"/>
                    <a:pt x="1898454" y="1677813"/>
                  </a:cubicBezTo>
                  <a:cubicBezTo>
                    <a:pt x="2000054" y="736088"/>
                    <a:pt x="2887216" y="0"/>
                    <a:pt x="3966529" y="0"/>
                  </a:cubicBezTo>
                  <a:close/>
                </a:path>
              </a:pathLst>
            </a:custGeom>
            <a:solidFill>
              <a:srgbClr val="E2ECF6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2ECF6"/>
              </a:extrusionClr>
              <a:contourClr>
                <a:srgbClr val="E2ECF6"/>
              </a:contourClr>
            </a:sp3d>
            <a:extLst>
              <a:ext uri="{91240B29-F687-4F45-9708-019B960494DF}">
                <a14:hiddenLine xmlns:a14="http://schemas.microsoft.com/office/drawing/2010/main" w="28575">
                  <a:noFill/>
                  <a:round/>
                </a14:hiddenLine>
              </a:ext>
            </a:extLst>
          </p:spPr>
          <p:txBody>
            <a:bodyPr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23" name="图片 26631" descr="A000220150318G54PPI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78"/>
              <a:ext cx="1214" cy="1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3028315" y="1825625"/>
            <a:ext cx="7216140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可用、可行：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等保初始，就按可信计算思路进行设计的   </a:t>
            </a: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对于服务器主机，可信的有效性，到目前为止，未证明无效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多年多次渗透测试，也证明一般性漏洞并不能对系统造成致命伤害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endParaRPr lang="en-US" altLang="zh-CN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zh-CN" altLang="en-US" sz="2000" b="1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但是：</a:t>
            </a: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服务器端：配置比较麻烦，可忍受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客户端：   现有产品性能很差，实用性急需提高</a:t>
            </a: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  <a:buChar char=""/>
            </a:pP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操作上：   通过服务外包解决麻烦</a:t>
            </a:r>
          </a:p>
          <a:p>
            <a:pPr indent="0" algn="l" eaLnBrk="0" fontAlgn="base" hangingPunct="0">
              <a:spcBef>
                <a:spcPct val="20000"/>
              </a:spcBef>
              <a:buFont typeface="Wingdings" panose="05000000000000000000" charset="0"/>
              <a:buNone/>
            </a:pPr>
            <a:endParaRPr lang="zh-CN" altLang="en-US" sz="2000" dirty="0">
              <a:solidFill>
                <a:srgbClr val="003366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  <a:p>
            <a:pPr marL="342900" indent="-342900" algn="l" eaLnBrk="0" fontAlgn="base" hangingPunct="0">
              <a:spcBef>
                <a:spcPct val="20000"/>
              </a:spcBef>
              <a:buFont typeface="Wingdings" panose="05000000000000000000" charset="0"/>
            </a:pPr>
            <a:r>
              <a:rPr lang="en-US" altLang="zh-CN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2000" dirty="0">
                <a:solidFill>
                  <a:srgbClr val="003366"/>
                </a:solidFill>
                <a:latin typeface="Arial" panose="020B0604020202020204"/>
                <a:ea typeface="宋体" panose="02010600030101010101" pitchFamily="2" charset="-122"/>
                <a:sym typeface="+mn-ea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Arial" panose="020B0604020202020204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2076</Words>
  <Application>Microsoft Office PowerPoint</Application>
  <PresentationFormat>宽屏</PresentationFormat>
  <Paragraphs>421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FZLanTingHeiS-H-GB</vt:lpstr>
      <vt:lpstr>等线</vt:lpstr>
      <vt:lpstr>等线 Light</vt:lpstr>
      <vt:lpstr>仿宋</vt:lpstr>
      <vt:lpstr>黑体</vt:lpstr>
      <vt:lpstr>宋体</vt:lpstr>
      <vt:lpstr>微软雅黑</vt:lpstr>
      <vt:lpstr>Arial</vt:lpstr>
      <vt:lpstr>Calibri</vt:lpstr>
      <vt:lpstr>Wingdings</vt:lpstr>
      <vt:lpstr>Office 主题​​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Hi</cp:lastModifiedBy>
  <cp:revision>126</cp:revision>
  <dcterms:created xsi:type="dcterms:W3CDTF">2018-09-07T13:56:00Z</dcterms:created>
  <dcterms:modified xsi:type="dcterms:W3CDTF">2019-05-16T09:56:02Z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2052-10.8.0.6157</vt:lpwstr>
  </property>
</Properties>
</file>